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84" r:id="rId1"/>
    <p:sldMasterId id="2147483690" r:id="rId2"/>
  </p:sldMasterIdLst>
  <p:notesMasterIdLst>
    <p:notesMasterId r:id="rId25"/>
  </p:notesMasterIdLst>
  <p:handoutMasterIdLst>
    <p:handoutMasterId r:id="rId26"/>
  </p:handoutMasterIdLst>
  <p:sldIdLst>
    <p:sldId id="256" r:id="rId3"/>
    <p:sldId id="324" r:id="rId4"/>
    <p:sldId id="350" r:id="rId5"/>
    <p:sldId id="351" r:id="rId6"/>
    <p:sldId id="315" r:id="rId7"/>
    <p:sldId id="352" r:id="rId8"/>
    <p:sldId id="325" r:id="rId9"/>
    <p:sldId id="353" r:id="rId10"/>
    <p:sldId id="355" r:id="rId11"/>
    <p:sldId id="356" r:id="rId12"/>
    <p:sldId id="318" r:id="rId13"/>
    <p:sldId id="357" r:id="rId14"/>
    <p:sldId id="358" r:id="rId15"/>
    <p:sldId id="359" r:id="rId16"/>
    <p:sldId id="360" r:id="rId17"/>
    <p:sldId id="305" r:id="rId18"/>
    <p:sldId id="354" r:id="rId19"/>
    <p:sldId id="362" r:id="rId20"/>
    <p:sldId id="361" r:id="rId21"/>
    <p:sldId id="342" r:id="rId22"/>
    <p:sldId id="275" r:id="rId23"/>
    <p:sldId id="277" r:id="rId24"/>
  </p:sldIdLst>
  <p:sldSz cx="10691813" cy="7559675"/>
  <p:notesSz cx="6797675" cy="9926638"/>
  <p:embeddedFontLst>
    <p:embeddedFont>
      <p:font typeface="Times" pitchFamily="18" charset="0"/>
      <p:regular r:id="rId27"/>
      <p:bold r:id="rId28"/>
      <p:italic r:id="rId29"/>
      <p:boldItalic r:id="rId30"/>
    </p:embeddedFont>
    <p:embeddedFont>
      <p:font typeface="Cambria Math" pitchFamily="18" charset="0"/>
      <p:regular r:id="rId31"/>
    </p:embeddedFont>
    <p:embeddedFont>
      <p:font typeface="Verdana" pitchFamily="34" charset="0"/>
      <p:regular r:id="rId32"/>
      <p:bold r:id="rId33"/>
      <p:italic r:id="rId34"/>
      <p:boldItalic r:id="rId35"/>
    </p:embeddedFont>
  </p:embeddedFont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11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 autoAdjust="0"/>
    <p:restoredTop sz="92950" autoAdjust="0"/>
  </p:normalViewPr>
  <p:slideViewPr>
    <p:cSldViewPr>
      <p:cViewPr>
        <p:scale>
          <a:sx n="80" d="100"/>
          <a:sy n="80" d="100"/>
        </p:scale>
        <p:origin x="-306" y="18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60"/>
    </p:cViewPr>
  </p:sorter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7DFF2-41D5-41FB-9CEC-ED582C4FA86A}" type="datetimeFigureOut">
              <a:rPr lang="en-US" smtClean="0"/>
              <a:pPr/>
              <a:t>5/8/2013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CEE90-5DCF-4069-8A7F-38ACFE459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07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66763" y="744538"/>
            <a:ext cx="52641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fld id="{2F895CB3-EFA9-4FB8-8A3D-7D3BEE2A3D5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2066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895CB3-EFA9-4FB8-8A3D-7D3BEE2A3D57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287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002588" cy="126047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7B43A-E045-4D00-A77B-F2C1CD628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EAD4A-C395-41C2-9A5D-1E6FA9ED5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7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7"/>
          <p:cNvCxnSpPr/>
          <p:nvPr/>
        </p:nvCxnSpPr>
        <p:spPr bwMode="auto">
          <a:xfrm>
            <a:off x="342900" y="7091363"/>
            <a:ext cx="6948488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smtClean="0"/>
              <a:t>Klicka på ikonen för att lägga till en bild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1C48D-2248-4EF2-8960-A2BAEA4DCCB9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14" name="Platshållare för sidfot 3"/>
          <p:cNvSpPr>
            <a:spLocks noGrp="1"/>
          </p:cNvSpPr>
          <p:nvPr>
            <p:ph type="ftr" sz="quarter" idx="20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D6C8-A0BE-48CD-8A78-7E887FF39E18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1916883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dirty="0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dirty="0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476" y="1412131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6"/>
            <a:ext cx="8026400" cy="528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161330" y="7164388"/>
            <a:ext cx="109220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2160836" y="7164388"/>
            <a:ext cx="6929486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000" dirty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64388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pic>
        <p:nvPicPr>
          <p:cNvPr id="6146" name="Picture 2" descr="C:\Users\emilbjo\Documents\Presentationer\2012-10 Supelec\supelec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8" y="350838"/>
            <a:ext cx="863680" cy="8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2051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88" y="350838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4"/>
            <a:ext cx="8026400" cy="52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2" r:id="rId2"/>
    <p:sldLayoutId id="2147483703" r:id="rId3"/>
    <p:sldLayoutId id="2147483704" r:id="rId4"/>
    <p:sldLayoutId id="214748370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ubrik 1"/>
          <p:cNvSpPr>
            <a:spLocks noGrp="1"/>
          </p:cNvSpPr>
          <p:nvPr>
            <p:ph type="title"/>
          </p:nvPr>
        </p:nvSpPr>
        <p:spPr>
          <a:xfrm>
            <a:off x="593378" y="539477"/>
            <a:ext cx="10691813" cy="1260475"/>
          </a:xfrm>
        </p:spPr>
        <p:txBody>
          <a:bodyPr/>
          <a:lstStyle/>
          <a:p>
            <a:pPr algn="ctr"/>
            <a:r>
              <a:rPr lang="en-US" sz="3800" b="1" dirty="0"/>
              <a:t>Massive MIMO and Small Cells: </a:t>
            </a:r>
            <a:r>
              <a:rPr lang="en-US" b="1" dirty="0"/>
              <a:t>Improving </a:t>
            </a:r>
            <a:r>
              <a:rPr lang="en-US" b="1" dirty="0" smtClean="0"/>
              <a:t>Energy Efficiency </a:t>
            </a:r>
            <a:r>
              <a:rPr lang="en-US" b="1" dirty="0"/>
              <a:t>by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Optimal </a:t>
            </a:r>
            <a:r>
              <a:rPr lang="en-US" b="1" dirty="0"/>
              <a:t>Soft-Cell Coordination</a:t>
            </a:r>
            <a:endParaRPr lang="en-US" b="1" dirty="0" smtClean="0"/>
          </a:p>
        </p:txBody>
      </p:sp>
      <p:sp>
        <p:nvSpPr>
          <p:cNvPr id="9219" name="Underrubrik 2"/>
          <p:cNvSpPr>
            <a:spLocks noGrp="1"/>
          </p:cNvSpPr>
          <p:nvPr>
            <p:ph sz="quarter" idx="13"/>
          </p:nvPr>
        </p:nvSpPr>
        <p:spPr>
          <a:xfrm>
            <a:off x="1457474" y="2411685"/>
            <a:ext cx="8928992" cy="4248472"/>
          </a:xfrm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sv-SE" sz="2400" dirty="0"/>
              <a:t>Emil </a:t>
            </a:r>
            <a:r>
              <a:rPr lang="sv-SE" sz="2400" dirty="0" smtClean="0"/>
              <a:t>Björnson</a:t>
            </a:r>
            <a:r>
              <a:rPr lang="sv-SE" sz="2400" baseline="30000" dirty="0" smtClean="0"/>
              <a:t>‡</a:t>
            </a:r>
            <a:r>
              <a:rPr lang="sv-SE" sz="2400" baseline="30000" dirty="0"/>
              <a:t>*</a:t>
            </a:r>
            <a:r>
              <a:rPr lang="sv-SE" sz="2400" dirty="0" smtClean="0"/>
              <a:t>, </a:t>
            </a:r>
            <a:r>
              <a:rPr lang="sv-SE" sz="2400" dirty="0"/>
              <a:t>Marios </a:t>
            </a:r>
            <a:r>
              <a:rPr lang="sv-SE" sz="2400" dirty="0" err="1" smtClean="0"/>
              <a:t>Kountouris</a:t>
            </a:r>
            <a:r>
              <a:rPr lang="sv-SE" sz="2400" baseline="30000" dirty="0"/>
              <a:t>‡</a:t>
            </a:r>
            <a:r>
              <a:rPr lang="sv-SE" sz="2400" dirty="0" smtClean="0"/>
              <a:t>, </a:t>
            </a:r>
            <a:br>
              <a:rPr lang="sv-SE" sz="2400" dirty="0" smtClean="0"/>
            </a:br>
            <a:r>
              <a:rPr lang="sv-SE" sz="2400" dirty="0" smtClean="0"/>
              <a:t>and </a:t>
            </a:r>
            <a:r>
              <a:rPr lang="sv-SE" sz="2400" dirty="0" err="1" smtClean="0"/>
              <a:t>Mérouane</a:t>
            </a:r>
            <a:r>
              <a:rPr lang="sv-SE" sz="2400" dirty="0" smtClean="0"/>
              <a:t> </a:t>
            </a:r>
            <a:r>
              <a:rPr lang="sv-SE" sz="2400" dirty="0" err="1" smtClean="0"/>
              <a:t>Debbah</a:t>
            </a:r>
            <a:r>
              <a:rPr lang="sv-SE" sz="2400" baseline="30000" dirty="0"/>
              <a:t>‡</a:t>
            </a:r>
            <a:endParaRPr lang="sv-SE" sz="2400" dirty="0" smtClean="0"/>
          </a:p>
          <a:p>
            <a:pPr marL="0" indent="0" algn="ctr">
              <a:spcAft>
                <a:spcPts val="600"/>
              </a:spcAft>
              <a:buNone/>
            </a:pPr>
            <a:endParaRPr lang="en-US" sz="20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sv-SE" sz="2000" baseline="30000" dirty="0"/>
              <a:t>‡</a:t>
            </a:r>
            <a:r>
              <a:rPr lang="en-US" sz="2000" dirty="0" smtClean="0"/>
              <a:t>Alcatel-Lucent Chair on Flexible Radio and Department of Telecommunications, </a:t>
            </a:r>
            <a:r>
              <a:rPr lang="en-US" sz="2000" dirty="0" err="1" smtClean="0"/>
              <a:t>Supélec</a:t>
            </a:r>
            <a:r>
              <a:rPr lang="en-US" sz="2000" dirty="0" smtClean="0"/>
              <a:t>, France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2000" baseline="30000" dirty="0" smtClean="0"/>
              <a:t>*</a:t>
            </a:r>
            <a:r>
              <a:rPr lang="en-US" sz="2000" dirty="0" smtClean="0"/>
              <a:t>Signal Processing Lab, KTH Royal Institute of Technology, Sweden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5160342"/>
            <a:ext cx="5311552" cy="1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4"/>
    </mc:Choice>
    <mc:Fallback xmlns="">
      <p:transition spd="slow" advTm="2326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Model (2)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Power Consumption</a:t>
                </a:r>
              </a:p>
              <a:p>
                <a:pPr lvl="1"/>
                <a:r>
                  <a:rPr lang="en-US" dirty="0" smtClean="0"/>
                  <a:t>Dynamic part: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Static part: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sv-SE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sv-SE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Power Constraints per BS/SCA: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  <p:pic>
        <p:nvPicPr>
          <p:cNvPr id="8194" name="Picture 2" descr="C:\Users\emilbjo\Documents\Artiklar\Konferens\ICT 2013\Presentation\staticp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782" y="2808000"/>
            <a:ext cx="3755729" cy="11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milbjo\Documents\Artiklar\Konferens\ICT 2013\Presentation\dynamicpa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782" y="1710000"/>
            <a:ext cx="5832648" cy="11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6137994" y="1403573"/>
            <a:ext cx="356652" cy="648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8372511" y="1403573"/>
            <a:ext cx="429779" cy="648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5746137" y="1003463"/>
            <a:ext cx="3344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Inefficiency of amplifiers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587400" y="3491805"/>
                <a:ext cx="1944763" cy="760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𝐶</m:t>
                    </m:r>
                    <m:r>
                      <a:rPr lang="en-US" i="1" dirty="0">
                        <a:latin typeface="Cambria Math"/>
                      </a:rPr>
                      <m:t>=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 Number</a:t>
                </a:r>
              </a:p>
              <a:p>
                <a:pPr algn="ctr"/>
                <a:r>
                  <a:rPr lang="en-US" sz="2000" dirty="0" smtClean="0">
                    <a:latin typeface="+mn-lt"/>
                  </a:rPr>
                  <a:t>of subcarriers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400" y="3491805"/>
                <a:ext cx="1944763" cy="760914"/>
              </a:xfrm>
              <a:prstGeom prst="rect">
                <a:avLst/>
              </a:prstGeom>
              <a:blipFill rotWithShape="1">
                <a:blip r:embed="rId5"/>
                <a:stretch>
                  <a:fillRect l="-3448" r="-3135" b="-1360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5175390" y="3976880"/>
            <a:ext cx="3050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Circuit power/antenna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5924464" y="3219646"/>
            <a:ext cx="340109" cy="74136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7290122" y="3219646"/>
            <a:ext cx="128107" cy="75723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22" y="3616305"/>
            <a:ext cx="3565918" cy="153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9"/>
          <p:cNvSpPr txBox="1">
            <a:spLocks/>
          </p:cNvSpPr>
          <p:nvPr/>
        </p:nvSpPr>
        <p:spPr bwMode="auto">
          <a:xfrm>
            <a:off x="2609602" y="6660157"/>
            <a:ext cx="3286148" cy="46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Weighting matrix</a:t>
            </a:r>
          </a:p>
        </p:txBody>
      </p:sp>
      <p:sp>
        <p:nvSpPr>
          <p:cNvPr id="38" name="Content Placeholder 9"/>
          <p:cNvSpPr txBox="1">
            <a:spLocks/>
          </p:cNvSpPr>
          <p:nvPr/>
        </p:nvSpPr>
        <p:spPr bwMode="auto">
          <a:xfrm>
            <a:off x="5201890" y="6660157"/>
            <a:ext cx="2857520" cy="46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Positive limit</a:t>
            </a:r>
          </a:p>
        </p:txBody>
      </p:sp>
      <p:pic>
        <p:nvPicPr>
          <p:cNvPr id="8198" name="Picture 6" descr="C:\Users\emilbjo\Documents\Artiklar\Konferens\ICT 2013\Presentation\powerconstrain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42" y="5632382"/>
            <a:ext cx="4985592" cy="113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 bwMode="auto">
          <a:xfrm flipV="1">
            <a:off x="4252676" y="6300118"/>
            <a:ext cx="220336" cy="36003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flipH="1" flipV="1">
            <a:off x="5976127" y="6319399"/>
            <a:ext cx="288446" cy="3600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50" name="Rounded Rectangle 49"/>
          <p:cNvSpPr/>
          <p:nvPr/>
        </p:nvSpPr>
        <p:spPr bwMode="auto">
          <a:xfrm>
            <a:off x="8587400" y="5147989"/>
            <a:ext cx="1975486" cy="187220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Examples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Per-antenna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Constraints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Per-BS/SCA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38160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6" grpId="0"/>
      <p:bldP spid="38" grpId="0"/>
      <p:bldP spid="50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382930"/>
          </a:xfrm>
        </p:spPr>
        <p:txBody>
          <a:bodyPr/>
          <a:lstStyle/>
          <a:p>
            <a:r>
              <a:rPr lang="en-US" dirty="0" smtClean="0"/>
              <a:t>Optimization</a:t>
            </a:r>
            <a:br>
              <a:rPr lang="en-US" dirty="0" smtClean="0"/>
            </a:br>
            <a:r>
              <a:rPr lang="en-US" dirty="0" smtClean="0"/>
              <a:t>Problem: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Signal to</a:t>
            </a:r>
            <a:br>
              <a:rPr lang="en-US" dirty="0"/>
            </a:br>
            <a:r>
              <a:rPr lang="en-US" dirty="0" err="1"/>
              <a:t>Interf</a:t>
            </a:r>
            <a:r>
              <a:rPr lang="en-US" dirty="0"/>
              <a:t>. and</a:t>
            </a:r>
            <a:br>
              <a:rPr lang="en-US" dirty="0"/>
            </a:br>
            <a:r>
              <a:rPr lang="en-US" dirty="0"/>
              <a:t>Noise Ratio: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 smtClean="0"/>
          </a:p>
          <a:p>
            <a:r>
              <a:rPr lang="en-US" dirty="0" smtClean="0"/>
              <a:t>What do </a:t>
            </a:r>
            <a:r>
              <a:rPr lang="en-US" dirty="0"/>
              <a:t>w</a:t>
            </a:r>
            <a:r>
              <a:rPr lang="en-US" dirty="0" smtClean="0"/>
              <a:t>e Seek?</a:t>
            </a:r>
          </a:p>
          <a:p>
            <a:pPr lvl="1"/>
            <a:r>
              <a:rPr lang="en-US" dirty="0" smtClean="0"/>
              <a:t>Solve this problem optimally</a:t>
            </a:r>
          </a:p>
          <a:p>
            <a:pPr lvl="1"/>
            <a:r>
              <a:rPr lang="en-US" dirty="0" smtClean="0"/>
              <a:t>Investigate which BS/SCAs will serve each user</a:t>
            </a:r>
          </a:p>
          <a:p>
            <a:pPr lvl="1"/>
            <a:r>
              <a:rPr lang="en-US" dirty="0" smtClean="0"/>
              <a:t>Compare different number of antennas and SCAs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  <p:pic>
        <p:nvPicPr>
          <p:cNvPr id="6147" name="Picture 3" descr="C:\Users\emilbjo\Documents\Artiklar\Konferens\ICT 2013\Presentation\optimizationproble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826" y="1604838"/>
            <a:ext cx="5328592" cy="216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milbjo\Documents\Artiklar\Konferens\ICT 2013\Presentation\sinr-expres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826" y="3707829"/>
            <a:ext cx="5561274" cy="181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89322" y="3343243"/>
            <a:ext cx="1896438" cy="259683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Ultimate Bound</a:t>
            </a: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Ideal channel knowledge and backhaul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34338" y="1259557"/>
            <a:ext cx="14638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Quality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of Service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8688686" y="1785593"/>
            <a:ext cx="545652" cy="46392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9792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10"/>
    </mc:Choice>
    <mc:Fallback xmlns="">
      <p:transition spd="slow" advTm="55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12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Analytic and Algorithmic Results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2754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8"/>
    </mc:Choice>
    <mc:Fallback xmlns="">
      <p:transition spd="slow" advTm="852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Optimal Solution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Semi-Definite Reformulation (                           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Semi-definite program except for rank-constraint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  <p:pic>
        <p:nvPicPr>
          <p:cNvPr id="1027" name="Picture 3" descr="C:\Users\emilbjo\Documents\Artiklar\Konferens\ICT 2013\Presentation\qos-targe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020" y="3929608"/>
            <a:ext cx="1393446" cy="4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milbjo\Documents\Artiklar\Konferens\ICT 2013\Presentation\optimizationproblem-reformulat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68" y="2132658"/>
            <a:ext cx="6330890" cy="301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milbjo\Documents\Artiklar\Konferens\ICT 2013\Presentation\semidefinite-rel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450" y="1643348"/>
            <a:ext cx="2538880" cy="49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 bwMode="auto">
          <a:xfrm>
            <a:off x="8849004" y="3129492"/>
            <a:ext cx="1681478" cy="1298417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err="1" smtClean="0">
                <a:latin typeface="+mj-lt"/>
              </a:rPr>
              <a:t>QoS</a:t>
            </a:r>
            <a:r>
              <a:rPr lang="en-US" sz="2000" b="1" dirty="0" smtClean="0">
                <a:latin typeface="+mj-lt"/>
              </a:rPr>
              <a:t> Targets</a:t>
            </a:r>
            <a:endParaRPr lang="en-US" sz="2000" dirty="0" smtClean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77554" y="5724053"/>
            <a:ext cx="6624735" cy="1296144"/>
            <a:chOff x="2177554" y="5724053"/>
            <a:chExt cx="6624735" cy="1296144"/>
          </a:xfrm>
        </p:grpSpPr>
        <p:pic>
          <p:nvPicPr>
            <p:cNvPr id="1026" name="Picture 2" descr="C:\Users\emilbjo\Documents\Artiklar\Konferens\ICT 2013\Presentation\rank-on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963" y="6524169"/>
              <a:ext cx="1788311" cy="496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ounded Rectangle 11"/>
            <p:cNvSpPr/>
            <p:nvPr/>
          </p:nvSpPr>
          <p:spPr bwMode="auto">
            <a:xfrm>
              <a:off x="2177554" y="5724053"/>
              <a:ext cx="6624735" cy="1224136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>
                  <a:latin typeface="+mj-lt"/>
                </a:rPr>
                <a:t>Theorem </a:t>
              </a:r>
              <a:r>
                <a:rPr lang="en-US" sz="2000" i="1" dirty="0" smtClean="0">
                  <a:latin typeface="+mj-lt"/>
                </a:rPr>
                <a:t>(Convex relaxation)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lang="en-US" sz="2000" dirty="0" smtClean="0">
                  <a:latin typeface="+mj-lt"/>
                </a:rPr>
                <a:t>Suppose we drop the rank-constraints</a:t>
              </a:r>
              <a:endParaRPr lang="en-US" sz="2000" dirty="0">
                <a:latin typeface="+mj-lt"/>
              </a:endParaRP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lang="en-US" sz="2000" dirty="0" smtClean="0">
                  <a:latin typeface="+mj-lt"/>
                </a:rPr>
                <a:t>Still always have a solution with		</a:t>
              </a:r>
            </a:p>
          </p:txBody>
        </p:sp>
      </p:grpSp>
      <p:sp>
        <p:nvSpPr>
          <p:cNvPr id="13" name="Rounded Rectangle 12"/>
          <p:cNvSpPr/>
          <p:nvPr/>
        </p:nvSpPr>
        <p:spPr bwMode="auto">
          <a:xfrm>
            <a:off x="7722170" y="5724053"/>
            <a:ext cx="2753617" cy="122413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Hidden convexity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Optimal solution in polynomial time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6930082" y="6336121"/>
            <a:ext cx="79208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7105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23 -2.44491E-6 L -0.17514 -2.44491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8472065" cy="1260475"/>
          </a:xfrm>
        </p:spPr>
        <p:txBody>
          <a:bodyPr/>
          <a:lstStyle/>
          <a:p>
            <a:r>
              <a:rPr lang="en-US" dirty="0" smtClean="0"/>
              <a:t>Automatic Transmitter-User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65386" y="4020371"/>
            <a:ext cx="8024400" cy="2063722"/>
          </a:xfrm>
        </p:spPr>
        <p:txBody>
          <a:bodyPr/>
          <a:lstStyle/>
          <a:p>
            <a:r>
              <a:rPr lang="en-US" dirty="0" smtClean="0"/>
              <a:t>Conclusions:</a:t>
            </a:r>
          </a:p>
          <a:p>
            <a:pPr lvl="1"/>
            <a:r>
              <a:rPr lang="en-US" dirty="0" smtClean="0"/>
              <a:t>Most users served exclusively by one transmitter</a:t>
            </a:r>
          </a:p>
          <a:p>
            <a:pPr lvl="1"/>
            <a:r>
              <a:rPr lang="en-US" dirty="0" smtClean="0"/>
              <a:t>Spatial </a:t>
            </a:r>
            <a:r>
              <a:rPr lang="en-US" dirty="0" err="1" smtClean="0"/>
              <a:t>multiflow</a:t>
            </a:r>
            <a:r>
              <a:rPr lang="en-US" dirty="0" smtClean="0"/>
              <a:t> beamforming often not needed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ransitions regions around SCAs</a:t>
            </a:r>
          </a:p>
          <a:p>
            <a:pPr lvl="1"/>
            <a:r>
              <a:rPr lang="en-US" dirty="0" smtClean="0"/>
              <a:t>Dynamic/self-organizing based on user load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2969642" y="1403573"/>
                <a:ext cx="6480719" cy="2592288"/>
              </a:xfrm>
              <a:prstGeom prst="round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000" tIns="45720" rIns="10800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>
                    <a:latin typeface="+mj-lt"/>
                  </a:rPr>
                  <a:t>Corollary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atin typeface="+mj-lt"/>
                  </a:rPr>
                  <a:t>For each user in the optimal solution:</a:t>
                </a:r>
              </a:p>
              <a:p>
                <a:pPr marL="457200" marR="0" indent="-45720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lang="en-US" sz="2000" dirty="0" smtClean="0">
                    <a:latin typeface="+mj-lt"/>
                  </a:rPr>
                  <a:t>Served by only BS</a:t>
                </a:r>
                <a:endParaRPr lang="en-US" sz="2000" dirty="0">
                  <a:latin typeface="+mj-lt"/>
                </a:endParaRPr>
              </a:p>
              <a:p>
                <a:pPr marL="457200" marR="0" indent="-45720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lang="en-US" sz="2000" dirty="0" smtClean="0">
                    <a:latin typeface="+mj-lt"/>
                  </a:rPr>
                  <a:t>Served by only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sz="2000" dirty="0" err="1" smtClean="0">
                    <a:latin typeface="+mj-lt"/>
                  </a:rPr>
                  <a:t>th</a:t>
                </a:r>
                <a:r>
                  <a:rPr lang="en-US" sz="2000" dirty="0" smtClean="0">
                    <a:latin typeface="+mj-lt"/>
                  </a:rPr>
                  <a:t> SCA</a:t>
                </a:r>
              </a:p>
              <a:p>
                <a:pPr marL="457200" marR="0" indent="-45720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lang="en-US" sz="2000" dirty="0" smtClean="0">
                    <a:latin typeface="+mj-lt"/>
                  </a:rPr>
                  <a:t>Served by a combination of BS/SCAs</a:t>
                </a:r>
                <a:br>
                  <a:rPr lang="en-US" sz="2000" dirty="0" smtClean="0">
                    <a:latin typeface="+mj-lt"/>
                  </a:rPr>
                </a:br>
                <a:r>
                  <a:rPr lang="en-US" sz="2000" dirty="0" smtClean="0">
                    <a:latin typeface="+mj-lt"/>
                  </a:rPr>
                  <a:t>(whereof one has active power constraints,   	i.e., insufficient power)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69642" y="1403573"/>
                <a:ext cx="6480719" cy="2592288"/>
              </a:xfrm>
              <a:prstGeom prst="roundRect">
                <a:avLst/>
              </a:prstGeom>
              <a:blipFill rotWithShape="1">
                <a:blip r:embed="rId2"/>
                <a:stretch>
                  <a:fillRect r="-2160" b="-703"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Users\emilbjo\Documents\Artiklar\Konferens\ICT 2013\Presentation\figure_small_cell_overlay-transfer-regio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609" y="4164387"/>
            <a:ext cx="509309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5489922" y="5244507"/>
            <a:ext cx="2232248" cy="1440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1097434" y="6156101"/>
            <a:ext cx="64087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n-lt"/>
              </a:rPr>
              <a:t>No power constraints </a:t>
            </a:r>
            <a:r>
              <a:rPr lang="en-US" sz="2000" dirty="0">
                <a:latin typeface="+mn-lt"/>
                <a:sym typeface="Wingdings" pitchFamily="2" charset="2"/>
              </a:rPr>
              <a:t> </a:t>
            </a:r>
            <a:r>
              <a:rPr lang="en-US" sz="2000" dirty="0" smtClean="0">
                <a:latin typeface="+mn-lt"/>
                <a:sym typeface="Wingdings" pitchFamily="2" charset="2"/>
              </a:rPr>
              <a:t>No transition regions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M</a:t>
            </a:r>
            <a:r>
              <a:rPr lang="en-US" sz="1600" dirty="0">
                <a:latin typeface="+mn-lt"/>
              </a:rPr>
              <a:t>. Bengtsson, “Jointly optimal downlink beamforming and base </a:t>
            </a:r>
            <a:r>
              <a:rPr lang="en-US" sz="1600" dirty="0" smtClean="0">
                <a:latin typeface="+mn-lt"/>
              </a:rPr>
              <a:t>station assignment</a:t>
            </a:r>
            <a:r>
              <a:rPr lang="en-US" sz="1600" dirty="0">
                <a:latin typeface="+mn-lt"/>
              </a:rPr>
              <a:t>,” in Proc. IEEE ICASSP, </a:t>
            </a:r>
            <a:r>
              <a:rPr lang="en-US" sz="1600" dirty="0" smtClean="0">
                <a:latin typeface="+mn-lt"/>
              </a:rPr>
              <a:t>2001.</a:t>
            </a:r>
            <a:endParaRPr lang="sv-S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60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Low-Complexity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328050" cy="1206466"/>
              </a:xfrm>
            </p:spPr>
            <p:txBody>
              <a:bodyPr/>
              <a:lstStyle/>
              <a:p>
                <a:r>
                  <a:rPr lang="en-US" dirty="0" smtClean="0"/>
                  <a:t>Optimal Solution in Polynomial Time</a:t>
                </a:r>
              </a:p>
              <a:p>
                <a:pPr lvl="1"/>
                <a:r>
                  <a:rPr lang="en-US" dirty="0" smtClean="0"/>
                  <a:t>Complexity scales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US" dirty="0" smtClean="0"/>
                  <a:t>cubic in number of antennas and users</a:t>
                </a:r>
              </a:p>
              <a:p>
                <a:pPr lvl="1"/>
                <a:r>
                  <a:rPr lang="en-US" dirty="0" smtClean="0"/>
                  <a:t>Modest complexity but infeasible for large arrays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328050" cy="1206466"/>
              </a:xfrm>
              <a:blipFill rotWithShape="1">
                <a:blip r:embed="rId2"/>
                <a:stretch>
                  <a:fillRect l="-2048" t="-3535" b="-50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  <p:sp>
        <p:nvSpPr>
          <p:cNvPr id="7" name="Rounded Rectangle 6"/>
          <p:cNvSpPr/>
          <p:nvPr/>
        </p:nvSpPr>
        <p:spPr bwMode="auto">
          <a:xfrm>
            <a:off x="953418" y="2915741"/>
            <a:ext cx="9433048" cy="403244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36000" rIns="108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Algorithm: </a:t>
            </a:r>
            <a:r>
              <a:rPr lang="en-US" sz="2000" b="1" dirty="0" err="1" smtClean="0">
                <a:latin typeface="+mj-lt"/>
              </a:rPr>
              <a:t>Multiflow</a:t>
            </a:r>
            <a:r>
              <a:rPr lang="en-US" sz="2000" b="1" dirty="0" smtClean="0">
                <a:latin typeface="+mj-lt"/>
              </a:rPr>
              <a:t>-RZF beamforming</a:t>
            </a: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 smtClean="0">
                <a:latin typeface="+mj-lt"/>
              </a:rPr>
              <a:t>All transmitters use regularized zero-forcing (RZF) as beamforming directions</a:t>
            </a:r>
            <a:endParaRPr lang="en-US" sz="2000" dirty="0">
              <a:latin typeface="+mj-lt"/>
            </a:endParaRP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 smtClean="0">
                <a:latin typeface="+mj-lt"/>
              </a:rPr>
              <a:t>SCAs send scalars of effective channel gains to BS</a:t>
            </a: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 smtClean="0">
                <a:latin typeface="+mj-lt"/>
              </a:rPr>
              <a:t>BS solves reduced-complexity linear problem:</a:t>
            </a: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sz="2000" dirty="0">
              <a:latin typeface="+mj-lt"/>
            </a:endParaRP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sz="2000" dirty="0" smtClean="0">
              <a:latin typeface="+mj-lt"/>
            </a:endParaRP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sz="2000" dirty="0">
              <a:latin typeface="+mj-lt"/>
            </a:endParaRP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sz="2000" dirty="0" smtClean="0">
              <a:latin typeface="+mj-lt"/>
            </a:endParaRP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sz="2000" dirty="0" smtClean="0">
              <a:latin typeface="+mj-lt"/>
            </a:endParaRP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 smtClean="0">
                <a:latin typeface="+mj-lt"/>
              </a:rPr>
              <a:t>BS informs SCAs on power allocation to users</a:t>
            </a:r>
          </a:p>
        </p:txBody>
      </p:sp>
      <p:pic>
        <p:nvPicPr>
          <p:cNvPr id="3075" name="Picture 3" descr="C:\Users\emilbjo\Documents\Artiklar\Konferens\ICT 2013\Presentation\optimizationproblem-lowcomplexity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34" y="4795358"/>
            <a:ext cx="9145016" cy="179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5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Simulation Examples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35627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8"/>
    </mc:Choice>
    <mc:Fallback xmlns="">
      <p:transition spd="slow" advTm="852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Simulation Scenario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  <p:pic>
        <p:nvPicPr>
          <p:cNvPr id="5123" name="Picture 3" descr="C:\Users\emilbjo\Documents\Artiklar\Konferens\ICT 2013\Presentation\figure_simulation_scenar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242" y="1331565"/>
            <a:ext cx="6744240" cy="532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72008" y="2730159"/>
            <a:ext cx="3473698" cy="371397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Channel Parameters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Rayleigh fading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(uncorrelated for SCAs and correlated for BS)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algn="ctr" eaLnBrk="0" hangingPunct="0"/>
            <a:r>
              <a:rPr lang="en-US" sz="2000" dirty="0">
                <a:latin typeface="+mj-lt"/>
              </a:rPr>
              <a:t>3GPP </a:t>
            </a:r>
            <a:r>
              <a:rPr lang="en-US" sz="2000" dirty="0" smtClean="0">
                <a:latin typeface="+mj-lt"/>
              </a:rPr>
              <a:t>models for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s</a:t>
            </a:r>
            <a:r>
              <a:rPr lang="en-US" sz="2000" dirty="0" smtClean="0">
                <a:latin typeface="+mj-lt"/>
              </a:rPr>
              <a:t>hadow fading and path/penetration loss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600 subcarriers</a:t>
            </a:r>
          </a:p>
        </p:txBody>
      </p:sp>
    </p:spTree>
    <p:extLst>
      <p:ext uri="{BB962C8B-B14F-4D97-AF65-F5344CB8AC3E}">
        <p14:creationId xmlns:p14="http://schemas.microsoft.com/office/powerpoint/2010/main" val="109063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8688090" cy="1260475"/>
          </a:xfrm>
        </p:spPr>
        <p:txBody>
          <a:bodyPr/>
          <a:lstStyle/>
          <a:p>
            <a:r>
              <a:rPr lang="en-US" spc="-30" dirty="0"/>
              <a:t>Can Massive MIMO + Small Cells Deliver?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526946"/>
          </a:xfrm>
        </p:spPr>
        <p:txBody>
          <a:bodyPr/>
          <a:lstStyle/>
          <a:p>
            <a:r>
              <a:rPr lang="en-US" dirty="0" smtClean="0"/>
              <a:t>Power Consumption with 2 bits/s/Hz per user: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Conclusions</a:t>
            </a:r>
          </a:p>
          <a:p>
            <a:pPr lvl="1"/>
            <a:r>
              <a:rPr lang="en-US" dirty="0" smtClean="0"/>
              <a:t>Both densification techniques work by themselves</a:t>
            </a:r>
          </a:p>
          <a:p>
            <a:pPr lvl="1"/>
            <a:r>
              <a:rPr lang="en-US" dirty="0" smtClean="0"/>
              <a:t>Combination makes even more sense</a:t>
            </a:r>
          </a:p>
          <a:p>
            <a:pPr lvl="1"/>
            <a:r>
              <a:rPr lang="en-US" dirty="0" smtClean="0"/>
              <a:t>Saturation can be observed (very parameter dependent)</a:t>
            </a:r>
          </a:p>
          <a:p>
            <a:pPr lvl="1"/>
            <a:r>
              <a:rPr lang="en-US" dirty="0" smtClean="0"/>
              <a:t>0-5% probability of </a:t>
            </a:r>
            <a:r>
              <a:rPr lang="en-US" dirty="0" err="1" smtClean="0"/>
              <a:t>multiflow</a:t>
            </a:r>
            <a:r>
              <a:rPr lang="en-US" dirty="0" smtClean="0"/>
              <a:t> beamforming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  <p:pic>
        <p:nvPicPr>
          <p:cNvPr id="4099" name="Picture 3" descr="C:\Users\emilbjo\Documents\Artiklar\Konferens\ICT 2013\Presentation\figure_totalpower8_modifi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10" y="2019945"/>
            <a:ext cx="6610016" cy="327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33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Low-Complexity Coordination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688089" cy="5382930"/>
              </a:xfrm>
            </p:spPr>
            <p:txBody>
              <a:bodyPr/>
              <a:lstStyle/>
              <a:p>
                <a:r>
                  <a:rPr lang="en-US" dirty="0" smtClean="0"/>
                  <a:t>What is Achievable in Practice?</a:t>
                </a:r>
              </a:p>
              <a:p>
                <a:pPr lvl="1"/>
                <a:r>
                  <a:rPr lang="en-US" dirty="0" smtClean="0"/>
                  <a:t>For different </a:t>
                </a:r>
                <a:r>
                  <a:rPr lang="en-US" dirty="0" err="1" smtClean="0"/>
                  <a:t>QoS</a:t>
                </a:r>
                <a:r>
                  <a:rPr lang="en-US" dirty="0" smtClean="0"/>
                  <a:t> </a:t>
                </a:r>
                <a:r>
                  <a:rPr lang="en-US" dirty="0" smtClean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𝐵𝑆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=50,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𝑆𝐶𝐴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dirty="0" smtClean="0"/>
                  <a:t>)</a:t>
                </a: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r>
                  <a:rPr lang="en-US" dirty="0" smtClean="0"/>
                  <a:t>Conclusions</a:t>
                </a:r>
              </a:p>
              <a:p>
                <a:pPr lvl="1"/>
                <a:r>
                  <a:rPr lang="en-US" dirty="0" smtClean="0"/>
                  <a:t>Proposed algorithm obtains large gain by using small cells</a:t>
                </a:r>
              </a:p>
              <a:p>
                <a:pPr lvl="1"/>
                <a:r>
                  <a:rPr lang="en-US" dirty="0" smtClean="0"/>
                  <a:t>Substantial gap is positive for practical applications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688089" cy="5382930"/>
              </a:xfrm>
              <a:blipFill rotWithShape="1">
                <a:blip r:embed="rId2"/>
                <a:stretch>
                  <a:fillRect l="-1964" t="-793" b="-45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  <p:pic>
        <p:nvPicPr>
          <p:cNvPr id="7" name="Picture 2" descr="C:\Users\emilbjo\Documents\Artiklar\Konferens\ICT 2013\Presentation\figure_lowcomplexity4_modifi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94" y="2503221"/>
            <a:ext cx="6307647" cy="32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>
            <a:off x="8413193" y="3098055"/>
            <a:ext cx="0" cy="8640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5" name="Freeform 14"/>
          <p:cNvSpPr/>
          <p:nvPr/>
        </p:nvSpPr>
        <p:spPr bwMode="auto">
          <a:xfrm>
            <a:off x="8413192" y="3007058"/>
            <a:ext cx="1253193" cy="538997"/>
          </a:xfrm>
          <a:custGeom>
            <a:avLst/>
            <a:gdLst>
              <a:gd name="connsiteX0" fmla="*/ 0 w 1009402"/>
              <a:gd name="connsiteY0" fmla="*/ 538997 h 538997"/>
              <a:gd name="connsiteX1" fmla="*/ 629392 w 1009402"/>
              <a:gd name="connsiteY1" fmla="*/ 4607 h 538997"/>
              <a:gd name="connsiteX2" fmla="*/ 1009402 w 1009402"/>
              <a:gd name="connsiteY2" fmla="*/ 265865 h 538997"/>
              <a:gd name="connsiteX3" fmla="*/ 1009402 w 1009402"/>
              <a:gd name="connsiteY3" fmla="*/ 265865 h 53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402" h="538997">
                <a:moveTo>
                  <a:pt x="0" y="538997"/>
                </a:moveTo>
                <a:cubicBezTo>
                  <a:pt x="230579" y="294563"/>
                  <a:pt x="461158" y="50129"/>
                  <a:pt x="629392" y="4607"/>
                </a:cubicBezTo>
                <a:cubicBezTo>
                  <a:pt x="797626" y="-40915"/>
                  <a:pt x="1009402" y="265865"/>
                  <a:pt x="1009402" y="265865"/>
                </a:cubicBezTo>
                <a:lnTo>
                  <a:pt x="1009402" y="265865"/>
                </a:ln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74298" y="3302506"/>
            <a:ext cx="18117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Practical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63506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Introduction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9857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20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Summary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8547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400057" cy="5286412"/>
          </a:xfrm>
        </p:spPr>
        <p:txBody>
          <a:bodyPr/>
          <a:lstStyle/>
          <a:p>
            <a:r>
              <a:rPr lang="en-US" dirty="0" smtClean="0"/>
              <a:t>Improve Energy-Efficiency by Network Densification</a:t>
            </a:r>
          </a:p>
          <a:p>
            <a:pPr lvl="1"/>
            <a:r>
              <a:rPr lang="en-US" dirty="0" smtClean="0"/>
              <a:t>Massive MIMO – Large arrays at macro BSs</a:t>
            </a:r>
          </a:p>
          <a:p>
            <a:pPr lvl="1"/>
            <a:r>
              <a:rPr lang="en-US" dirty="0" smtClean="0"/>
              <a:t>Small Cells – New power-limited SCAs</a:t>
            </a:r>
          </a:p>
          <a:p>
            <a:pPr lvl="1"/>
            <a:r>
              <a:rPr lang="en-US" dirty="0" smtClean="0"/>
              <a:t>Does it make sense to combine them?</a:t>
            </a:r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r>
              <a:rPr lang="en-US" dirty="0" smtClean="0"/>
              <a:t>Spatial Soft-Cell Coordination</a:t>
            </a:r>
          </a:p>
          <a:p>
            <a:pPr lvl="1"/>
            <a:r>
              <a:rPr lang="en-US" dirty="0" smtClean="0"/>
              <a:t>Optimal </a:t>
            </a:r>
            <a:r>
              <a:rPr lang="en-US" dirty="0" err="1" smtClean="0"/>
              <a:t>multiflow</a:t>
            </a:r>
            <a:r>
              <a:rPr lang="en-US" dirty="0" smtClean="0"/>
              <a:t> beamforming: Convex problem</a:t>
            </a:r>
          </a:p>
          <a:p>
            <a:pPr lvl="1"/>
            <a:r>
              <a:rPr lang="en-US" dirty="0" smtClean="0"/>
              <a:t>Dynamic assignment of users to transmitters</a:t>
            </a:r>
          </a:p>
          <a:p>
            <a:pPr lvl="1"/>
            <a:r>
              <a:rPr lang="en-US" dirty="0" smtClean="0"/>
              <a:t>Exclusive assignment is usually optimal</a:t>
            </a:r>
          </a:p>
          <a:p>
            <a:pPr marL="295275" lvl="1" indent="0">
              <a:spcBef>
                <a:spcPts val="0"/>
              </a:spcBef>
              <a:buNone/>
            </a:pPr>
            <a:endParaRPr lang="en-US" dirty="0" smtClean="0"/>
          </a:p>
          <a:p>
            <a:r>
              <a:rPr lang="en-US" dirty="0" smtClean="0"/>
              <a:t>Proof-of-Concept by Simulation</a:t>
            </a:r>
          </a:p>
          <a:p>
            <a:pPr lvl="1">
              <a:spcBef>
                <a:spcPts val="480"/>
              </a:spcBef>
            </a:pPr>
            <a:r>
              <a:rPr lang="en-US" dirty="0" smtClean="0"/>
              <a:t>Large energy savings due to decreased transmit power</a:t>
            </a:r>
          </a:p>
          <a:p>
            <a:pPr lvl="1">
              <a:spcBef>
                <a:spcPts val="480"/>
              </a:spcBef>
            </a:pPr>
            <a:r>
              <a:rPr lang="en-US" dirty="0" smtClean="0"/>
              <a:t>Usually compensates for increased static hardware power</a:t>
            </a:r>
          </a:p>
          <a:p>
            <a:pPr lvl="1">
              <a:spcBef>
                <a:spcPts val="480"/>
              </a:spcBef>
            </a:pPr>
            <a:r>
              <a:rPr lang="en-US" dirty="0" smtClean="0"/>
              <a:t>Low-complexity algorithms can bring great improvements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21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 bwMode="auto">
          <a:xfrm>
            <a:off x="593378" y="2123653"/>
            <a:ext cx="1009843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 smtClean="0">
                <a:latin typeface="+mn-lt"/>
              </a:rPr>
              <a:t>Thank You for Listening!</a:t>
            </a: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800" b="1" kern="0" baseline="0" dirty="0" smtClean="0">
              <a:latin typeface="+mn-lt"/>
            </a:endParaRPr>
          </a:p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800" b="1" kern="0" dirty="0" smtClean="0">
                <a:latin typeface="+mn-lt"/>
              </a:rPr>
              <a:t>Questions?</a:t>
            </a:r>
            <a:endParaRPr lang="en-US" kern="0" dirty="0" smtClean="0">
              <a:latin typeface="+mn-lt"/>
            </a:endParaRPr>
          </a:p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Tx/>
              <a:tabLst/>
              <a:defRPr/>
            </a:pPr>
            <a:endParaRPr lang="en-US" kern="0" dirty="0" smtClean="0">
              <a:latin typeface="+mn-lt"/>
            </a:endParaRPr>
          </a:p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Tx/>
              <a:tabLst/>
              <a:defRPr/>
            </a:pPr>
            <a:endParaRPr lang="en-US" kern="0" dirty="0" smtClean="0">
              <a:latin typeface="+mn-lt"/>
            </a:endParaRP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All Papers Available:</a:t>
            </a: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>
                <a:latin typeface="+mn-lt"/>
              </a:rPr>
              <a:t>http://flexible-radio.com/emil-bjornson</a:t>
            </a:r>
            <a:endParaRPr lang="en-US" sz="2000" kern="0" baseline="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Network Traffic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Dominant Era</a:t>
            </a:r>
          </a:p>
          <a:p>
            <a:pPr lvl="1"/>
            <a:r>
              <a:rPr lang="en-US" dirty="0" smtClean="0"/>
              <a:t>66% annual growth of traffic</a:t>
            </a:r>
          </a:p>
          <a:p>
            <a:pPr lvl="1"/>
            <a:r>
              <a:rPr lang="en-US" dirty="0" smtClean="0"/>
              <a:t>How to achieve in a cost and energy efficient way?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  <p:pic>
        <p:nvPicPr>
          <p:cNvPr id="2050" name="Picture 2" descr="C:\Users\emilbjo\Documents\Artiklar\Konferens\ICT 2013\Presentation\reven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876" y="3275781"/>
            <a:ext cx="498061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5705946" y="6682855"/>
            <a:ext cx="4896544" cy="33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kern="0" dirty="0">
                <a:latin typeface="+mn-lt"/>
              </a:rPr>
              <a:t>Source: Unstrung Pyramid Research 2010</a:t>
            </a:r>
            <a:endParaRPr kumimoji="0" lang="en-US" sz="16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052" name="Picture 4" descr="C:\Users\emilbjo\Documents\Artiklar\Konferens\ICT 2013\Presentation\white_paper_c11-520862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1"/>
          <a:stretch/>
        </p:blipFill>
        <p:spPr bwMode="auto">
          <a:xfrm>
            <a:off x="1025426" y="2902109"/>
            <a:ext cx="4176060" cy="378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9"/>
          <p:cNvSpPr txBox="1">
            <a:spLocks/>
          </p:cNvSpPr>
          <p:nvPr/>
        </p:nvSpPr>
        <p:spPr bwMode="auto">
          <a:xfrm>
            <a:off x="725332" y="6682855"/>
            <a:ext cx="4896544" cy="33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kern="0" dirty="0">
                <a:latin typeface="+mn-lt"/>
              </a:rPr>
              <a:t>Source: Cisco Visual Networking </a:t>
            </a:r>
            <a:r>
              <a:rPr lang="en-US" sz="1600" kern="0" dirty="0" smtClean="0">
                <a:latin typeface="+mn-lt"/>
              </a:rPr>
              <a:t>Index 2013</a:t>
            </a:r>
            <a:endParaRPr kumimoji="0" lang="en-US" sz="16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47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 Need for Magic?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400057" cy="5286412"/>
          </a:xfrm>
        </p:spPr>
        <p:txBody>
          <a:bodyPr/>
          <a:lstStyle/>
          <a:p>
            <a:r>
              <a:rPr lang="en-US" dirty="0" smtClean="0"/>
              <a:t>Still </a:t>
            </a:r>
            <a:r>
              <a:rPr lang="en-US" dirty="0"/>
              <a:t>R</a:t>
            </a:r>
            <a:r>
              <a:rPr lang="en-US" dirty="0" smtClean="0"/>
              <a:t>oom for Conventional Approaches</a:t>
            </a:r>
          </a:p>
          <a:p>
            <a:pPr lvl="1"/>
            <a:r>
              <a:rPr lang="en-US" dirty="0" smtClean="0"/>
              <a:t>Allocate more spectrum</a:t>
            </a:r>
          </a:p>
          <a:p>
            <a:pPr lvl="1"/>
            <a:r>
              <a:rPr lang="en-US" dirty="0" smtClean="0"/>
              <a:t>Network densification</a:t>
            </a:r>
          </a:p>
          <a:p>
            <a:pPr lvl="1"/>
            <a:endParaRPr lang="en-US" dirty="0"/>
          </a:p>
          <a:p>
            <a:r>
              <a:rPr lang="en-US" dirty="0" smtClean="0"/>
              <a:t>More Frequency Spectrum</a:t>
            </a:r>
          </a:p>
          <a:p>
            <a:pPr lvl="1"/>
            <a:r>
              <a:rPr lang="en-US" dirty="0" smtClean="0"/>
              <a:t>Scarcity in conventional bands: Offload to </a:t>
            </a:r>
            <a:r>
              <a:rPr lang="en-US" dirty="0" err="1" smtClean="0"/>
              <a:t>mmWave</a:t>
            </a:r>
            <a:r>
              <a:rPr lang="en-US" dirty="0" smtClean="0"/>
              <a:t> bands,</a:t>
            </a:r>
            <a:br>
              <a:rPr lang="en-US" dirty="0" smtClean="0"/>
            </a:br>
            <a:r>
              <a:rPr lang="en-US" dirty="0" smtClean="0"/>
              <a:t>				     Cognitive radio</a:t>
            </a:r>
          </a:p>
          <a:p>
            <a:pPr lvl="1"/>
            <a:r>
              <a:rPr lang="en-US" dirty="0" smtClean="0"/>
              <a:t>Joint optimization of current networks (</a:t>
            </a:r>
            <a:r>
              <a:rPr lang="en-US" dirty="0" err="1" smtClean="0"/>
              <a:t>Wifi</a:t>
            </a:r>
            <a:r>
              <a:rPr lang="en-US" dirty="0" smtClean="0"/>
              <a:t>, 2G/3G/4G)</a:t>
            </a:r>
          </a:p>
          <a:p>
            <a:pPr lvl="1"/>
            <a:endParaRPr lang="en-US" dirty="0"/>
          </a:p>
          <a:p>
            <a:r>
              <a:rPr lang="en-US" dirty="0" smtClean="0"/>
              <a:t>Network Densification</a:t>
            </a:r>
          </a:p>
          <a:p>
            <a:pPr lvl="1"/>
            <a:r>
              <a:rPr lang="en-US" dirty="0" smtClean="0"/>
              <a:t>Increased spatial reuse of spectrum</a:t>
            </a:r>
          </a:p>
          <a:p>
            <a:pPr lvl="1"/>
            <a:r>
              <a:rPr lang="en-US" dirty="0" smtClean="0"/>
              <a:t>More antennas/km</a:t>
            </a:r>
            <a:r>
              <a:rPr lang="en-US" baseline="30000" dirty="0" smtClean="0"/>
              <a:t>2</a:t>
            </a:r>
            <a:r>
              <a:rPr lang="en-US" dirty="0" smtClean="0"/>
              <a:t> (smaller cells, larger antenna arrays)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  <p:sp>
        <p:nvSpPr>
          <p:cNvPr id="7" name="Rounded Rectangle 6"/>
          <p:cNvSpPr/>
          <p:nvPr/>
        </p:nvSpPr>
        <p:spPr bwMode="auto">
          <a:xfrm>
            <a:off x="1673498" y="4787949"/>
            <a:ext cx="8784976" cy="144016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233338" y="5314703"/>
            <a:ext cx="1440160" cy="33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600" kern="0" dirty="0" smtClean="0">
                <a:latin typeface="+mn-lt"/>
              </a:rPr>
              <a:t>Our Focus:</a:t>
            </a:r>
            <a:endParaRPr kumimoji="0" lang="en-US" sz="16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258" y="179437"/>
            <a:ext cx="2016224" cy="206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47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Approaches to Densification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561388" cy="5286412"/>
          </a:xfrm>
        </p:spPr>
        <p:txBody>
          <a:bodyPr/>
          <a:lstStyle/>
          <a:p>
            <a:r>
              <a:rPr lang="en-US" dirty="0" smtClean="0"/>
              <a:t>Massive MIMO (multiple-input, multiple-output)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arge antenna arrays: High beamforming resolution</a:t>
            </a:r>
          </a:p>
          <a:p>
            <a:pPr lvl="1"/>
            <a:r>
              <a:rPr lang="en-US" dirty="0" smtClean="0"/>
              <a:t>Deploy at </a:t>
            </a:r>
            <a:r>
              <a:rPr lang="en-US" dirty="0"/>
              <a:t>macro base </a:t>
            </a:r>
            <a:r>
              <a:rPr lang="en-US" dirty="0" smtClean="0"/>
              <a:t>stations (BSs)</a:t>
            </a:r>
          </a:p>
          <a:p>
            <a:pPr lvl="1"/>
            <a:r>
              <a:rPr lang="en-US" dirty="0" smtClean="0"/>
              <a:t>Energy efficiency: Array gain + little interference</a:t>
            </a:r>
          </a:p>
          <a:p>
            <a:pPr marL="295275" lvl="1" indent="0">
              <a:buNone/>
            </a:pPr>
            <a:endParaRPr lang="en-US" dirty="0"/>
          </a:p>
          <a:p>
            <a:r>
              <a:rPr lang="en-US" dirty="0" smtClean="0"/>
              <a:t>Small Cells</a:t>
            </a:r>
          </a:p>
          <a:p>
            <a:pPr lvl="1"/>
            <a:r>
              <a:rPr lang="en-US" dirty="0"/>
              <a:t>Much traffic is localized and request by low-mobility users</a:t>
            </a:r>
          </a:p>
          <a:p>
            <a:pPr lvl="1"/>
            <a:r>
              <a:rPr lang="en-US" dirty="0" smtClean="0"/>
              <a:t>Deploy </a:t>
            </a:r>
            <a:r>
              <a:rPr lang="en-US" dirty="0" smtClean="0"/>
              <a:t>low-power small-cell </a:t>
            </a:r>
            <a:r>
              <a:rPr lang="en-US" dirty="0"/>
              <a:t>access points (SCAs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Energy </a:t>
            </a:r>
            <a:r>
              <a:rPr lang="en-US" dirty="0" smtClean="0"/>
              <a:t>efficiency: Higher cell density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Smaller path losses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  <p:pic>
        <p:nvPicPr>
          <p:cNvPr id="3074" name="Picture 2" descr="C:\Users\emilbjo\Documents\Artiklar\Konferens\ICT 2013\Presentation\massiveMIM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362" y="1333848"/>
            <a:ext cx="928779" cy="230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milbjo\Documents\Artiklar\Konferens\ICT 2013\Presentation\celldens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666" y="4983825"/>
            <a:ext cx="6336704" cy="210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64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40"/>
    </mc:Choice>
    <mc:Fallback xmlns="">
      <p:transition spd="slow" advTm="136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Combination: Heterogeneous </a:t>
            </a:r>
            <a:r>
              <a:rPr lang="en-US" dirty="0" smtClean="0"/>
              <a:t>Network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Soft-Cell or Same-Cell Approach</a:t>
            </a:r>
          </a:p>
          <a:p>
            <a:pPr lvl="1"/>
            <a:r>
              <a:rPr lang="en-US" dirty="0" smtClean="0"/>
              <a:t>Overlay existing macro BS with SCAs</a:t>
            </a:r>
            <a:endParaRPr lang="en-US" dirty="0"/>
          </a:p>
          <a:p>
            <a:pPr lvl="1"/>
            <a:r>
              <a:rPr lang="en-US" dirty="0" smtClean="0"/>
              <a:t>BS: </a:t>
            </a:r>
            <a:r>
              <a:rPr lang="en-US" dirty="0"/>
              <a:t>G</a:t>
            </a:r>
            <a:r>
              <a:rPr lang="en-US" dirty="0" smtClean="0"/>
              <a:t>uarantees coverage</a:t>
            </a:r>
          </a:p>
          <a:p>
            <a:pPr lvl="1"/>
            <a:r>
              <a:rPr lang="en-US" dirty="0" smtClean="0"/>
              <a:t>SCAs: </a:t>
            </a:r>
            <a:r>
              <a:rPr lang="en-US" dirty="0"/>
              <a:t>H</a:t>
            </a:r>
            <a:r>
              <a:rPr lang="en-US" dirty="0" smtClean="0"/>
              <a:t>igher efficiency</a:t>
            </a:r>
          </a:p>
          <a:p>
            <a:pPr lvl="1"/>
            <a:r>
              <a:rPr lang="en-US" dirty="0" smtClean="0"/>
              <a:t>Transparent to users</a:t>
            </a:r>
          </a:p>
          <a:p>
            <a:endParaRPr lang="en-US" dirty="0" smtClean="0"/>
          </a:p>
          <a:p>
            <a:pPr marL="0" indent="0">
              <a:spcAft>
                <a:spcPts val="1800"/>
              </a:spcAft>
              <a:buNone/>
            </a:pPr>
            <a:endParaRPr lang="en-US" dirty="0" smtClean="0"/>
          </a:p>
          <a:p>
            <a:r>
              <a:rPr lang="en-US" dirty="0" smtClean="0"/>
              <a:t>Coordination Issue</a:t>
            </a:r>
          </a:p>
          <a:p>
            <a:pPr lvl="1"/>
            <a:r>
              <a:rPr lang="en-US" dirty="0" smtClean="0"/>
              <a:t>Control interference between BS/SCAs</a:t>
            </a:r>
          </a:p>
          <a:p>
            <a:pPr lvl="1"/>
            <a:r>
              <a:rPr lang="en-US" dirty="0" smtClean="0"/>
              <a:t>User-deployed SCAs: Only time/frequency division?</a:t>
            </a:r>
          </a:p>
          <a:p>
            <a:pPr lvl="1"/>
            <a:r>
              <a:rPr lang="en-US" dirty="0" smtClean="0"/>
              <a:t>Operator-deployed SCAs: Is spatial division possible?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  <p:pic>
        <p:nvPicPr>
          <p:cNvPr id="7" name="Picture 3" descr="C:\Users\emilbjo\Documents\Artiklar\Konferens\ICT 2013\Presentation\figure_small_cell_over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13" y="2411685"/>
            <a:ext cx="5184577" cy="249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1385466" y="6156101"/>
            <a:ext cx="9073008" cy="86409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Main Question: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What is achievable with perfect spatial coordination of BS and SCAs?</a:t>
            </a:r>
          </a:p>
        </p:txBody>
      </p:sp>
    </p:spTree>
    <p:extLst>
      <p:ext uri="{BB962C8B-B14F-4D97-AF65-F5344CB8AC3E}">
        <p14:creationId xmlns:p14="http://schemas.microsoft.com/office/powerpoint/2010/main" val="384924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7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Problem Formulation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9857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7"/>
    </mc:Choice>
    <mc:Fallback xmlns="">
      <p:transition spd="slow" advTm="587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561388" cy="1260475"/>
          </a:xfrm>
        </p:spPr>
        <p:txBody>
          <a:bodyPr/>
          <a:lstStyle/>
          <a:p>
            <a:r>
              <a:rPr lang="en-US" spc="-30" dirty="0" smtClean="0"/>
              <a:t>Can Massive MIMO + Small Cells Deliver?</a:t>
            </a:r>
            <a:endParaRPr lang="en-US" spc="-3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4" y="1565259"/>
            <a:ext cx="8184033" cy="5286412"/>
          </a:xfrm>
        </p:spPr>
        <p:txBody>
          <a:bodyPr/>
          <a:lstStyle/>
          <a:p>
            <a:r>
              <a:rPr lang="en-US" dirty="0" smtClean="0"/>
              <a:t>Problem Formulation (vaguely)</a:t>
            </a:r>
          </a:p>
          <a:p>
            <a:pPr lvl="1"/>
            <a:r>
              <a:rPr lang="en-US" dirty="0" smtClean="0"/>
              <a:t>Minimize total power consumption</a:t>
            </a:r>
          </a:p>
          <a:p>
            <a:pPr lvl="1"/>
            <a:r>
              <a:rPr lang="en-US" dirty="0" smtClean="0"/>
              <a:t>Guarantee downlink quality-of-service at users (bits/s/Hz)</a:t>
            </a:r>
          </a:p>
          <a:p>
            <a:pPr lvl="1"/>
            <a:r>
              <a:rPr lang="en-US" dirty="0" smtClean="0"/>
              <a:t>Satisfy power constraints (very strict at SCAs)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dirty="0" smtClean="0"/>
              <a:t>How to Model </a:t>
            </a:r>
            <a:r>
              <a:rPr lang="en-US" dirty="0"/>
              <a:t>T</a:t>
            </a:r>
            <a:r>
              <a:rPr lang="en-US" dirty="0" smtClean="0"/>
              <a:t>otal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C</a:t>
            </a:r>
            <a:r>
              <a:rPr lang="en-US" dirty="0" smtClean="0"/>
              <a:t>onsumption?</a:t>
            </a:r>
          </a:p>
          <a:p>
            <a:pPr lvl="1"/>
            <a:r>
              <a:rPr lang="en-US" dirty="0" smtClean="0"/>
              <a:t>Dynamic part: Emitted power + Loss in amplifiers</a:t>
            </a:r>
          </a:p>
          <a:p>
            <a:pPr lvl="1"/>
            <a:r>
              <a:rPr lang="en-US" dirty="0" smtClean="0"/>
              <a:t>Static part: Powering of circuits related to each antenna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  <p:sp>
        <p:nvSpPr>
          <p:cNvPr id="7" name="Rounded Rectangle 6"/>
          <p:cNvSpPr/>
          <p:nvPr/>
        </p:nvSpPr>
        <p:spPr bwMode="auto">
          <a:xfrm>
            <a:off x="1601490" y="4643933"/>
            <a:ext cx="8496944" cy="23042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Predicted Impact of Massive MIMO and Small Cells: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Great decrease of dynamic part</a:t>
            </a: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Price: More hardware means higher static part</a:t>
            </a:r>
          </a:p>
          <a:p>
            <a:pPr algn="ctr" eaLnBrk="0" hangingPunct="0">
              <a:spcAft>
                <a:spcPts val="0"/>
              </a:spcAft>
            </a:pPr>
            <a:r>
              <a:rPr lang="en-US" sz="2000" dirty="0" smtClean="0">
                <a:latin typeface="+mj-lt"/>
              </a:rPr>
              <a:t> </a:t>
            </a: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Will pros outweigh cons? What is a good practical deployment?</a:t>
            </a:r>
          </a:p>
        </p:txBody>
      </p:sp>
    </p:spTree>
    <p:extLst>
      <p:ext uri="{BB962C8B-B14F-4D97-AF65-F5344CB8AC3E}">
        <p14:creationId xmlns:p14="http://schemas.microsoft.com/office/powerpoint/2010/main" val="32672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Downlink Scenario</a:t>
                </a:r>
              </a:p>
              <a:p>
                <a:pPr lvl="1"/>
                <a:r>
                  <a:rPr lang="en-US" dirty="0" smtClean="0"/>
                  <a:t>One Macro BS: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𝐵𝑆</m:t>
                        </m:r>
                      </m:sub>
                    </m:sSub>
                  </m:oMath>
                </a14:m>
                <a:r>
                  <a:rPr lang="en-US" dirty="0" smtClean="0"/>
                  <a:t> antennas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 smtClean="0"/>
                  <a:t> SCAs: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𝑆𝐶𝐴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antennas each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 single-antenna users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sv-SE" b="0" i="1" dirty="0" smtClean="0">
                            <a:latin typeface="Cambria Math"/>
                          </a:rPr>
                          <m:t>𝑘</m:t>
                        </m:r>
                        <m:r>
                          <a:rPr lang="sv-SE" b="0" i="1" dirty="0" smtClean="0">
                            <a:latin typeface="Cambria Math"/>
                          </a:rPr>
                          <m:t>,</m:t>
                        </m:r>
                        <m:r>
                          <a:rPr lang="sv-SE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channel to user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from BS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  <m:r>
                      <a:rPr lang="en-US" i="1" dirty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)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err="1" smtClean="0"/>
                  <a:t>th</a:t>
                </a:r>
                <a:r>
                  <a:rPr lang="en-US" dirty="0" smtClean="0"/>
                  <a:t> SCA</a:t>
                </a:r>
                <a:endParaRPr lang="en-US" dirty="0"/>
              </a:p>
              <a:p>
                <a:pPr lvl="1">
                  <a:spcAft>
                    <a:spcPts val="600"/>
                  </a:spcAft>
                </a:pPr>
                <a:endParaRPr lang="en-US" dirty="0" smtClean="0"/>
              </a:p>
              <a:p>
                <a:r>
                  <a:rPr lang="en-US" dirty="0" smtClean="0"/>
                  <a:t>Received at user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Flat-fading subcarrier</a:t>
                </a: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  <a:p>
                <a:r>
                  <a:rPr lang="en-US" dirty="0" err="1" smtClean="0"/>
                  <a:t>Multiflow</a:t>
                </a:r>
                <a:r>
                  <a:rPr lang="en-US" dirty="0" smtClean="0"/>
                  <a:t> Linear Beamforming</a:t>
                </a:r>
              </a:p>
              <a:p>
                <a:pPr lvl="1"/>
                <a:r>
                  <a:rPr lang="en-US" dirty="0" smtClean="0"/>
                  <a:t>All BS and SCAs can</a:t>
                </a:r>
                <a:br>
                  <a:rPr lang="en-US" dirty="0" smtClean="0"/>
                </a:br>
                <a:r>
                  <a:rPr lang="en-US" dirty="0"/>
                  <a:t>send </a:t>
                </a:r>
                <a:r>
                  <a:rPr lang="en-US" dirty="0" smtClean="0"/>
                  <a:t>independent</a:t>
                </a:r>
                <a:br>
                  <a:rPr lang="en-US" dirty="0" smtClean="0"/>
                </a:br>
                <a:r>
                  <a:rPr lang="en-US" dirty="0"/>
                  <a:t>signals </a:t>
                </a:r>
                <a:r>
                  <a:rPr lang="en-US" dirty="0" smtClean="0"/>
                  <a:t>to all users:</a:t>
                </a:r>
              </a:p>
              <a:p>
                <a:pPr lvl="1"/>
                <a:r>
                  <a:rPr lang="en-US" dirty="0" smtClean="0"/>
                  <a:t>Joint non-coherent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807" b="-588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2013-05-08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International Conference on Telecommunications (ICT 2013): Emil Björnson (Supélec and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  <p:pic>
        <p:nvPicPr>
          <p:cNvPr id="7170" name="Picture 2" descr="C:\Users\emilbjo\Documents\Artiklar\Konferens\ICT 2013\Presentation\transmittedsign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922" y="5935881"/>
            <a:ext cx="5145182" cy="13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milbjo\Documents\Artiklar\Konferens\ICT 2013\Presentation\receivedsign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801" y="3563813"/>
            <a:ext cx="4626641" cy="13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e 8"/>
          <p:cNvSpPr/>
          <p:nvPr/>
        </p:nvSpPr>
        <p:spPr bwMode="auto">
          <a:xfrm rot="5400000" flipH="1">
            <a:off x="6743420" y="4043419"/>
            <a:ext cx="239132" cy="1008112"/>
          </a:xfrm>
          <a:prstGeom prst="leftBrace">
            <a:avLst>
              <a:gd name="adj1" fmla="val 41316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19220" y="4643934"/>
            <a:ext cx="1287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From BS</a:t>
            </a:r>
            <a:endParaRPr lang="en-US" sz="2000" dirty="0">
              <a:latin typeface="+mn-lt"/>
            </a:endParaRPr>
          </a:p>
        </p:txBody>
      </p:sp>
      <p:sp>
        <p:nvSpPr>
          <p:cNvPr id="11" name="Left Brace 10"/>
          <p:cNvSpPr/>
          <p:nvPr/>
        </p:nvSpPr>
        <p:spPr bwMode="auto">
          <a:xfrm rot="5400000" flipH="1">
            <a:off x="8763950" y="4043419"/>
            <a:ext cx="239132" cy="1008112"/>
          </a:xfrm>
          <a:prstGeom prst="leftBrace">
            <a:avLst>
              <a:gd name="adj1" fmla="val 41316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84259" y="4643934"/>
            <a:ext cx="1598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From SCAs</a:t>
            </a:r>
            <a:endParaRPr lang="en-US" sz="2000" dirty="0"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7164442" y="5935881"/>
            <a:ext cx="290745" cy="3785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6858074" y="5539967"/>
            <a:ext cx="1914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Beamforming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86266" y="5827999"/>
            <a:ext cx="1630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Data signal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7873398" y="6059431"/>
            <a:ext cx="712868" cy="2902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8" name="Rounded Rectangle 17"/>
          <p:cNvSpPr/>
          <p:nvPr/>
        </p:nvSpPr>
        <p:spPr bwMode="auto">
          <a:xfrm>
            <a:off x="89322" y="5364013"/>
            <a:ext cx="1944216" cy="162574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User</a:t>
            </a:r>
            <a:br>
              <a:rPr lang="en-US" sz="2000" b="1" dirty="0" smtClean="0">
                <a:latin typeface="+mj-lt"/>
              </a:rPr>
            </a:br>
            <a:r>
              <a:rPr lang="en-US" sz="2000" b="1" dirty="0" smtClean="0">
                <a:latin typeface="+mj-lt"/>
              </a:rPr>
              <a:t>Assignment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Automatic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and optimal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 flipV="1">
            <a:off x="9939196" y="4332551"/>
            <a:ext cx="231246" cy="3344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9714105" y="4643934"/>
            <a:ext cx="888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139195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5" grpId="0"/>
      <p:bldP spid="16" grpId="0"/>
      <p:bldP spid="18" grpId="0" animBg="1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2|15.2"/>
</p:tagLst>
</file>

<file path=ppt/theme/theme1.xml><?xml version="1.0" encoding="utf-8"?>
<a:theme xmlns:a="http://schemas.openxmlformats.org/drawingml/2006/main" name="KTH Eng Logo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TH - without footer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5816</TotalTime>
  <Words>1173</Words>
  <Application>Microsoft Office PowerPoint</Application>
  <PresentationFormat>Custom</PresentationFormat>
  <Paragraphs>298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Wingdings</vt:lpstr>
      <vt:lpstr>Times</vt:lpstr>
      <vt:lpstr>Cambria Math</vt:lpstr>
      <vt:lpstr>Verdana</vt:lpstr>
      <vt:lpstr>KTH Eng Logo</vt:lpstr>
      <vt:lpstr>KTH - without footer</vt:lpstr>
      <vt:lpstr>Massive MIMO and Small Cells: Improving Energy Efficiency by  Optimal Soft-Cell Coordination</vt:lpstr>
      <vt:lpstr>PowerPoint Presentation</vt:lpstr>
      <vt:lpstr>Challenge of Network Traffic Growth</vt:lpstr>
      <vt:lpstr>Is There a Need for Magic?</vt:lpstr>
      <vt:lpstr>Two Approaches to Densification</vt:lpstr>
      <vt:lpstr>Combination: Heterogeneous Network</vt:lpstr>
      <vt:lpstr>PowerPoint Presentation</vt:lpstr>
      <vt:lpstr>Can Massive MIMO + Small Cells Deliver?</vt:lpstr>
      <vt:lpstr>System Model</vt:lpstr>
      <vt:lpstr>System Model (2)</vt:lpstr>
      <vt:lpstr>Problem Formulation</vt:lpstr>
      <vt:lpstr>PowerPoint Presentation</vt:lpstr>
      <vt:lpstr>Optimal Solution</vt:lpstr>
      <vt:lpstr>Automatic Transmitter-User Assignment</vt:lpstr>
      <vt:lpstr>Low-Complexity Algorithm</vt:lpstr>
      <vt:lpstr>PowerPoint Presentation</vt:lpstr>
      <vt:lpstr>Simulation Scenario</vt:lpstr>
      <vt:lpstr>Can Massive MIMO + Small Cells Deliver?</vt:lpstr>
      <vt:lpstr>Low-Complexity Coordination</vt:lpstr>
      <vt:lpstr>PowerPoint Presentation</vt:lpstr>
      <vt:lpstr>Summary</vt:lpstr>
      <vt:lpstr>PowerPoint Presentation</vt:lpstr>
    </vt:vector>
  </TitlesOfParts>
  <Company>SUPELEC &amp; 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Resource Allocation in Coordinated Multi-Cell Systems</dc:title>
  <dc:subject>Communications &amp; Information Theory</dc:subject>
  <dc:creator>Emil Björnson</dc:creator>
  <cp:lastModifiedBy>Emil Björnson</cp:lastModifiedBy>
  <cp:revision>451</cp:revision>
  <dcterms:created xsi:type="dcterms:W3CDTF">2010-09-11T19:44:27Z</dcterms:created>
  <dcterms:modified xsi:type="dcterms:W3CDTF">2013-05-08T11:21:23Z</dcterms:modified>
</cp:coreProperties>
</file>